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4" r:id="rId5"/>
    <p:sldId id="263" r:id="rId6"/>
    <p:sldId id="259" r:id="rId7"/>
    <p:sldId id="260" r:id="rId8"/>
    <p:sldId id="265" r:id="rId9"/>
    <p:sldId id="261" r:id="rId10"/>
    <p:sldId id="262"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7" autoAdjust="0"/>
    <p:restoredTop sz="94713" autoAdjust="0"/>
  </p:normalViewPr>
  <p:slideViewPr>
    <p:cSldViewPr>
      <p:cViewPr varScale="1">
        <p:scale>
          <a:sx n="83" d="100"/>
          <a:sy n="83" d="100"/>
        </p:scale>
        <p:origin x="-174" y="-7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150D65-C64D-44FB-9152-4CC2DE0C9198}" type="datetime1">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2635EB0-D091-417E-ACD5-D65E1C7D8524}" type="datetime1">
              <a:rPr lang="en-US" smtClean="0"/>
              <a:pPr/>
              <a:t>6/10/2013</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FCA09F9-C7D6-4C52-A7E8-5101239A0BA2}" type="datetime1">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FFE64A4-35FB-42B6-9183-2C0CE0E36649}" type="datetime1">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2683B9-6ECA-47FA-93CF-B124A0FAC208}" type="datetime1">
              <a:rPr lang="en-US" smtClean="0"/>
              <a:pPr/>
              <a:t>6/10/2013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FEBEB0A-9E3D-4B14-9782-E2AE3DA60D96}" type="slidenum">
              <a:rPr lang="en-US" smtClean="0"/>
              <a:pPr/>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05FF66B-9476-4BB3-85E9-E01854F07F90}" type="datetime1">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6B23FBD-8F7D-4F85-8085-67BFDB05CB71}" type="datetime1">
              <a:rPr lang="en-US" smtClean="0"/>
              <a:pPr/>
              <a:t>6/10/2013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FEBEB0A-9E3D-4B14-9782-E2AE3DA60D96}" type="slidenum">
              <a:rPr lang="en-US" smtClean="0"/>
              <a:pPr/>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65D789A-1220-4441-8676-44A034051BFD}" type="datetime1">
              <a:rPr lang="en-US" smtClean="0"/>
              <a:pPr/>
              <a:t>6/10/2013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F98A266-E364-4B5E-98DD-432668182E1E}" type="datetime1">
              <a:rPr lang="en-US" smtClean="0"/>
              <a:pPr/>
              <a:t>6/10/2013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93F2040-9975-4642-A906-1DF87F8BE202}" type="datetime1">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E52B4A-BA08-4841-AB08-A0D822ABC34D}" type="datetime1">
              <a:rPr lang="en-US" smtClean="0"/>
              <a:pPr/>
              <a:t>6/10/2013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FEBEB0A-9E3D-4B14-9782-E2AE3DA60D96}"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75D48070-6A81-47D0-9810-1540B9FEFF61}" type="datetime1">
              <a:rPr lang="en-US" smtClean="0"/>
              <a:pPr/>
              <a:t>6/10/2013</a:t>
            </a:fld>
            <a:endParaRPr lang="en-US"/>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en-US" dirty="0"/>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FEBEB0A-9E3D-4B14-9782-E2AE3DA60D96}" type="slidenum">
              <a:rPr lang="en-US" smtClean="0"/>
              <a:pPr/>
              <a:t>‹#›</a:t>
            </a:fld>
            <a:endParaRPr lang="en-US" dirty="0"/>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alhousegop.com/" TargetMode="External"/><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228600"/>
            <a:ext cx="7010400" cy="2286000"/>
          </a:xfrm>
        </p:spPr>
        <p:txBody>
          <a:bodyPr/>
          <a:lstStyle/>
          <a:p>
            <a:pPr algn="ctr"/>
            <a:r>
              <a:rPr lang="en-US" sz="7200" dirty="0" smtClean="0">
                <a:solidFill>
                  <a:schemeClr val="tx2">
                    <a:lumMod val="10000"/>
                    <a:lumOff val="90000"/>
                  </a:schemeClr>
                </a:solidFill>
                <a:latin typeface="Geared Slab" pitchFamily="2" charset="0"/>
                <a:ea typeface="Geared Slab" pitchFamily="2" charset="0"/>
              </a:rPr>
              <a:t>The Alabama </a:t>
            </a:r>
            <a:r>
              <a:rPr lang="en-US" sz="7200" dirty="0" smtClean="0">
                <a:solidFill>
                  <a:schemeClr val="tx2">
                    <a:lumMod val="10000"/>
                    <a:lumOff val="90000"/>
                  </a:schemeClr>
                </a:solidFill>
                <a:latin typeface="Geared Slab" pitchFamily="2" charset="0"/>
                <a:ea typeface="Geared Slab" pitchFamily="2" charset="0"/>
              </a:rPr>
              <a:t>House Republican Caucus</a:t>
            </a:r>
            <a:endParaRPr lang="en-US" sz="7200" dirty="0">
              <a:solidFill>
                <a:schemeClr val="tx2">
                  <a:lumMod val="10000"/>
                  <a:lumOff val="90000"/>
                </a:schemeClr>
              </a:solidFill>
              <a:latin typeface="Geared Slab" pitchFamily="2" charset="0"/>
              <a:ea typeface="Geared Slab" pitchFamily="2" charset="0"/>
            </a:endParaRPr>
          </a:p>
        </p:txBody>
      </p:sp>
      <p:sp>
        <p:nvSpPr>
          <p:cNvPr id="3" name="Subtitle 2"/>
          <p:cNvSpPr>
            <a:spLocks noGrp="1"/>
          </p:cNvSpPr>
          <p:nvPr>
            <p:ph type="subTitle" idx="1"/>
          </p:nvPr>
        </p:nvSpPr>
        <p:spPr>
          <a:xfrm>
            <a:off x="4419600" y="3352800"/>
            <a:ext cx="5257800" cy="2590800"/>
          </a:xfrm>
        </p:spPr>
        <p:txBody>
          <a:bodyPr>
            <a:normAutofit/>
          </a:bodyPr>
          <a:lstStyle/>
          <a:p>
            <a:r>
              <a:rPr lang="en-US" sz="4400" b="1" dirty="0" smtClean="0">
                <a:latin typeface="Geared Slab" pitchFamily="2" charset="0"/>
                <a:ea typeface="Geared Slab" pitchFamily="2" charset="0"/>
              </a:rPr>
              <a:t>Promises Kept:</a:t>
            </a:r>
          </a:p>
          <a:p>
            <a:r>
              <a:rPr lang="en-US" sz="4400" b="1" dirty="0" smtClean="0">
                <a:latin typeface="Geared Slab" pitchFamily="2" charset="0"/>
                <a:ea typeface="Geared Slab" pitchFamily="2" charset="0"/>
              </a:rPr>
              <a:t>2013 Legislative Accomplishments</a:t>
            </a:r>
            <a:endParaRPr lang="en-US" sz="4400" b="1" dirty="0">
              <a:latin typeface="Geared Slab" pitchFamily="2" charset="0"/>
              <a:ea typeface="Geared Slab" pitchFamily="2" charset="0"/>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447800" y="3200400"/>
            <a:ext cx="2341695" cy="2865254"/>
          </a:xfrm>
          <a:prstGeom prst="rect">
            <a:avLst/>
          </a:prstGeom>
        </p:spPr>
      </p:pic>
      <p:sp>
        <p:nvSpPr>
          <p:cNvPr id="7" name="TextBox 6"/>
          <p:cNvSpPr txBox="1"/>
          <p:nvPr/>
        </p:nvSpPr>
        <p:spPr>
          <a:xfrm>
            <a:off x="914400" y="228600"/>
            <a:ext cx="7239000" cy="369332"/>
          </a:xfrm>
          <a:prstGeom prst="rect">
            <a:avLst/>
          </a:prstGeom>
          <a:noFill/>
        </p:spPr>
        <p:txBody>
          <a:bodyPr wrap="square" rtlCol="0">
            <a:spAutoFit/>
          </a:bodyPr>
          <a:lstStyle/>
          <a:p>
            <a:endParaRPr lang="en-US" dirty="0"/>
          </a:p>
        </p:txBody>
      </p:sp>
    </p:spTree>
    <p:extLst>
      <p:ext uri="{BB962C8B-B14F-4D97-AF65-F5344CB8AC3E}">
        <p14:creationId xmlns:p14="http://schemas.microsoft.com/office/powerpoint/2010/main" val="2970287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6781800" cy="914400"/>
          </a:xfrm>
        </p:spPr>
        <p:txBody>
          <a:bodyPr/>
          <a:lstStyle/>
          <a:p>
            <a:r>
              <a:rPr lang="en-US" dirty="0" smtClean="0">
                <a:latin typeface="Geared Slab" pitchFamily="2" charset="0"/>
                <a:ea typeface="Geared Slab" pitchFamily="2" charset="0"/>
              </a:rPr>
              <a:t>Government Efficiency</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1524000"/>
            <a:ext cx="7543800" cy="4191000"/>
          </a:xfrm>
        </p:spPr>
        <p:txBody>
          <a:bodyPr>
            <a:normAutofit/>
          </a:bodyPr>
          <a:lstStyle/>
          <a:p>
            <a:pPr marL="0" lvl="0" indent="0">
              <a:buNone/>
            </a:pPr>
            <a:r>
              <a:rPr lang="en-US" dirty="0" smtClean="0">
                <a:latin typeface="Geared Slab" pitchFamily="2" charset="0"/>
                <a:ea typeface="Geared Slab" pitchFamily="2" charset="0"/>
              </a:rPr>
              <a:t>While </a:t>
            </a:r>
            <a:r>
              <a:rPr lang="en-US" dirty="0">
                <a:latin typeface="Geared Slab" pitchFamily="2" charset="0"/>
                <a:ea typeface="Geared Slab" pitchFamily="2" charset="0"/>
              </a:rPr>
              <a:t>President Obama and the Democrats in Washington are spending more and more on entitlements, in </a:t>
            </a:r>
            <a:r>
              <a:rPr lang="en-US" dirty="0" smtClean="0">
                <a:latin typeface="Geared Slab" pitchFamily="2" charset="0"/>
                <a:ea typeface="Geared Slab" pitchFamily="2" charset="0"/>
              </a:rPr>
              <a:t>Alabama, </a:t>
            </a:r>
            <a:r>
              <a:rPr lang="en-US" dirty="0">
                <a:latin typeface="Geared Slab" pitchFamily="2" charset="0"/>
                <a:ea typeface="Geared Slab" pitchFamily="2" charset="0"/>
              </a:rPr>
              <a:t>we are streamlining and making government more efficient</a:t>
            </a:r>
            <a:r>
              <a:rPr lang="en-US" dirty="0" smtClean="0">
                <a:latin typeface="Geared Slab" pitchFamily="2" charset="0"/>
                <a:ea typeface="Geared Slab" pitchFamily="2" charset="0"/>
              </a:rPr>
              <a:t>.</a:t>
            </a:r>
            <a:r>
              <a:rPr lang="en-US" b="1" dirty="0">
                <a:latin typeface="Geared Slab" pitchFamily="2" charset="0"/>
                <a:ea typeface="Geared Slab" pitchFamily="2" charset="0"/>
              </a:rPr>
              <a:t/>
            </a:r>
            <a:br>
              <a:rPr lang="en-US" b="1" dirty="0">
                <a:latin typeface="Geared Slab" pitchFamily="2" charset="0"/>
                <a:ea typeface="Geared Slab" pitchFamily="2" charset="0"/>
              </a:rPr>
            </a:br>
            <a:r>
              <a:rPr lang="en-US" b="1" dirty="0">
                <a:latin typeface="Geared Slab" pitchFamily="2" charset="0"/>
                <a:ea typeface="Geared Slab" pitchFamily="2" charset="0"/>
              </a:rPr>
              <a:t/>
            </a:r>
            <a:br>
              <a:rPr lang="en-US" b="1" dirty="0">
                <a:latin typeface="Geared Slab" pitchFamily="2" charset="0"/>
                <a:ea typeface="Geared Slab" pitchFamily="2" charset="0"/>
              </a:rPr>
            </a:br>
            <a:r>
              <a:rPr lang="en-US" b="1" dirty="0" smtClean="0">
                <a:latin typeface="Geared Slab" pitchFamily="2" charset="0"/>
                <a:ea typeface="Geared Slab" pitchFamily="2" charset="0"/>
              </a:rPr>
              <a:t>Streamlining </a:t>
            </a:r>
            <a:r>
              <a:rPr lang="en-US" b="1" dirty="0">
                <a:latin typeface="Geared Slab" pitchFamily="2" charset="0"/>
                <a:ea typeface="Geared Slab" pitchFamily="2" charset="0"/>
              </a:rPr>
              <a:t>Government</a:t>
            </a:r>
            <a:endParaRPr lang="en-US" dirty="0">
              <a:latin typeface="Geared Slab" pitchFamily="2" charset="0"/>
              <a:ea typeface="Geared Slab" pitchFamily="2" charset="0"/>
            </a:endParaRPr>
          </a:p>
          <a:p>
            <a:pPr lvl="0"/>
            <a:r>
              <a:rPr lang="en-US" sz="2000" dirty="0">
                <a:latin typeface="Geared Slab" pitchFamily="2" charset="0"/>
                <a:ea typeface="Geared Slab" pitchFamily="2" charset="0"/>
              </a:rPr>
              <a:t>We believe that taxpayers deserve the most efficient and streamlined government possible and across the board we have taken on efforts to maximize efficiencies. </a:t>
            </a:r>
          </a:p>
          <a:p>
            <a:pPr lvl="0"/>
            <a:r>
              <a:rPr lang="en-US" sz="2000" dirty="0">
                <a:latin typeface="Geared Slab" pitchFamily="2" charset="0"/>
                <a:ea typeface="Geared Slab" pitchFamily="2" charset="0"/>
              </a:rPr>
              <a:t>Through consolidation of law enforcement agencies, streamlining the state’s IT functions and efforts to streamline the management of state-owned motor vehicles – we are saving taxpayers millions of dollars. </a:t>
            </a:r>
          </a:p>
          <a:p>
            <a:pPr marL="0" indent="0">
              <a:buNone/>
            </a:pP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388446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
            <a:ext cx="6781800" cy="1066800"/>
          </a:xfrm>
        </p:spPr>
        <p:txBody>
          <a:bodyPr/>
          <a:lstStyle/>
          <a:p>
            <a:r>
              <a:rPr lang="en-US" dirty="0" smtClean="0">
                <a:latin typeface="Geared Slab" pitchFamily="2" charset="0"/>
                <a:ea typeface="Geared Slab" pitchFamily="2" charset="0"/>
              </a:rPr>
              <a:t>Government Efficiency</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1600200"/>
            <a:ext cx="7543800" cy="4419600"/>
          </a:xfrm>
        </p:spPr>
        <p:txBody>
          <a:bodyPr>
            <a:normAutofit/>
          </a:bodyPr>
          <a:lstStyle/>
          <a:p>
            <a:pPr marL="0" indent="0">
              <a:buNone/>
            </a:pPr>
            <a:r>
              <a:rPr lang="en-US" b="1" dirty="0">
                <a:latin typeface="Geared Slab" pitchFamily="2" charset="0"/>
                <a:ea typeface="Geared Slab" pitchFamily="2" charset="0"/>
              </a:rPr>
              <a:t>Medicaid</a:t>
            </a:r>
            <a:endParaRPr lang="en-US" dirty="0">
              <a:latin typeface="Geared Slab" pitchFamily="2" charset="0"/>
              <a:ea typeface="Geared Slab" pitchFamily="2" charset="0"/>
            </a:endParaRPr>
          </a:p>
          <a:p>
            <a:pPr lvl="0"/>
            <a:r>
              <a:rPr lang="en-US" sz="2000" dirty="0">
                <a:latin typeface="Geared Slab" pitchFamily="2" charset="0"/>
                <a:ea typeface="Geared Slab" pitchFamily="2" charset="0"/>
              </a:rPr>
              <a:t>Unlike Democrats who called for an expansion of the broken, inefficient and overly expensive Medicaid program, we passed legislation to streamline the program and make it more beneficial to the people who need it most. </a:t>
            </a:r>
          </a:p>
          <a:p>
            <a:pPr lvl="0"/>
            <a:r>
              <a:rPr lang="en-US" sz="2000" dirty="0" smtClean="0">
                <a:latin typeface="Geared Slab" pitchFamily="2" charset="0"/>
                <a:ea typeface="Geared Slab" pitchFamily="2" charset="0"/>
              </a:rPr>
              <a:t>Our </a:t>
            </a:r>
            <a:r>
              <a:rPr lang="en-US" sz="2000" dirty="0">
                <a:latin typeface="Geared Slab" pitchFamily="2" charset="0"/>
                <a:ea typeface="Geared Slab" pitchFamily="2" charset="0"/>
              </a:rPr>
              <a:t>Medicaid reforms eliminate the current fee-for-service model of paying providers and establish locally-controlled managed care networks which will provide incentives to regional organizations to oversee and improve patient care in order to reduce costs.  We expect this bill to save hundreds of millions of dollars for the state. </a:t>
            </a:r>
          </a:p>
          <a:p>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53794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971800" y="609599"/>
            <a:ext cx="2819400" cy="3449765"/>
          </a:xfrm>
          <a:prstGeom prst="rect">
            <a:avLst/>
          </a:prstGeom>
        </p:spPr>
      </p:pic>
      <p:sp>
        <p:nvSpPr>
          <p:cNvPr id="8" name="TextBox 7"/>
          <p:cNvSpPr txBox="1"/>
          <p:nvPr/>
        </p:nvSpPr>
        <p:spPr>
          <a:xfrm>
            <a:off x="613410" y="4321314"/>
            <a:ext cx="8001000" cy="1384995"/>
          </a:xfrm>
          <a:prstGeom prst="rect">
            <a:avLst/>
          </a:prstGeom>
          <a:noFill/>
        </p:spPr>
        <p:txBody>
          <a:bodyPr wrap="square" rtlCol="0">
            <a:spAutoFit/>
          </a:bodyPr>
          <a:lstStyle/>
          <a:p>
            <a:pPr algn="ctr"/>
            <a:r>
              <a:rPr lang="en-US" sz="2800" dirty="0" smtClean="0">
                <a:latin typeface="Geared Slab" pitchFamily="2" charset="0"/>
                <a:ea typeface="Geared Slab" pitchFamily="2" charset="0"/>
              </a:rPr>
              <a:t>To learn more visit: </a:t>
            </a:r>
            <a:r>
              <a:rPr lang="en-US" sz="2800" dirty="0" smtClean="0">
                <a:latin typeface="Geared Slab" pitchFamily="2" charset="0"/>
                <a:ea typeface="Geared Slab" pitchFamily="2" charset="0"/>
                <a:hlinkClick r:id="rId3"/>
              </a:rPr>
              <a:t>www.alhousegop.com</a:t>
            </a:r>
            <a:r>
              <a:rPr lang="en-US" sz="2800" dirty="0" smtClean="0">
                <a:latin typeface="Geared Slab" pitchFamily="2" charset="0"/>
                <a:ea typeface="Geared Slab" pitchFamily="2" charset="0"/>
              </a:rPr>
              <a:t>.  Follow us on Twitter: @</a:t>
            </a:r>
            <a:r>
              <a:rPr lang="en-US" sz="2800" dirty="0" err="1" smtClean="0">
                <a:latin typeface="Geared Slab" pitchFamily="2" charset="0"/>
                <a:ea typeface="Geared Slab" pitchFamily="2" charset="0"/>
              </a:rPr>
              <a:t>ALHouseGOP</a:t>
            </a:r>
            <a:r>
              <a:rPr lang="en-US" sz="2800" dirty="0" smtClean="0">
                <a:latin typeface="Geared Slab" pitchFamily="2" charset="0"/>
                <a:ea typeface="Geared Slab" pitchFamily="2" charset="0"/>
              </a:rPr>
              <a:t> and on Facebook at: www.facebook.com/alhousegop</a:t>
            </a:r>
            <a:endParaRPr lang="en-US" sz="2800" dirty="0">
              <a:latin typeface="Geared Slab" pitchFamily="2" charset="0"/>
              <a:ea typeface="Geared Slab" pitchFamily="2" charset="0"/>
            </a:endParaRPr>
          </a:p>
        </p:txBody>
      </p:sp>
    </p:spTree>
    <p:extLst>
      <p:ext uri="{BB962C8B-B14F-4D97-AF65-F5344CB8AC3E}">
        <p14:creationId xmlns:p14="http://schemas.microsoft.com/office/powerpoint/2010/main" val="7106571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Geared Slab" pitchFamily="2" charset="0"/>
                <a:ea typeface="Geared Slab" pitchFamily="2" charset="0"/>
              </a:rPr>
              <a:t>Overview</a:t>
            </a:r>
            <a:endParaRPr lang="en-US" b="1" dirty="0">
              <a:latin typeface="Geared Slab" pitchFamily="2" charset="0"/>
              <a:ea typeface="Geared Slab" pitchFamily="2" charset="0"/>
            </a:endParaRPr>
          </a:p>
        </p:txBody>
      </p:sp>
      <p:sp>
        <p:nvSpPr>
          <p:cNvPr id="3" name="Content Placeholder 2"/>
          <p:cNvSpPr>
            <a:spLocks noGrp="1"/>
          </p:cNvSpPr>
          <p:nvPr>
            <p:ph idx="1"/>
          </p:nvPr>
        </p:nvSpPr>
        <p:spPr>
          <a:xfrm>
            <a:off x="762000" y="685800"/>
            <a:ext cx="7543800" cy="4724400"/>
          </a:xfrm>
        </p:spPr>
        <p:txBody>
          <a:bodyPr>
            <a:normAutofit/>
          </a:bodyPr>
          <a:lstStyle/>
          <a:p>
            <a:r>
              <a:rPr lang="en-US" dirty="0" smtClean="0">
                <a:latin typeface="Geared Slab" pitchFamily="2" charset="0"/>
                <a:ea typeface="Geared Slab" pitchFamily="2" charset="0"/>
              </a:rPr>
              <a:t>In 2010, House Republicans vowed to put an end to the broken status </a:t>
            </a:r>
            <a:r>
              <a:rPr lang="en-US" dirty="0" smtClean="0">
                <a:latin typeface="Geared Slab" pitchFamily="2" charset="0"/>
                <a:ea typeface="Geared Slab" pitchFamily="2" charset="0"/>
              </a:rPr>
              <a:t>quo</a:t>
            </a:r>
            <a:r>
              <a:rPr lang="en-US" dirty="0" smtClean="0">
                <a:latin typeface="Geared Slab" pitchFamily="2" charset="0"/>
                <a:ea typeface="Geared Slab" pitchFamily="2" charset="0"/>
              </a:rPr>
              <a:t>.  We committed </a:t>
            </a:r>
            <a:r>
              <a:rPr lang="en-US" dirty="0" smtClean="0">
                <a:latin typeface="Geared Slab" pitchFamily="2" charset="0"/>
                <a:ea typeface="Geared Slab" pitchFamily="2" charset="0"/>
              </a:rPr>
              <a:t>to passing </a:t>
            </a:r>
            <a:r>
              <a:rPr lang="en-US" dirty="0" smtClean="0">
                <a:latin typeface="Geared Slab" pitchFamily="2" charset="0"/>
                <a:ea typeface="Geared Slab" pitchFamily="2" charset="0"/>
              </a:rPr>
              <a:t>sweeping reforms, </a:t>
            </a:r>
            <a:r>
              <a:rPr lang="en-US" dirty="0" smtClean="0">
                <a:latin typeface="Geared Slab" pitchFamily="2" charset="0"/>
                <a:ea typeface="Geared Slab" pitchFamily="2" charset="0"/>
              </a:rPr>
              <a:t>promoting </a:t>
            </a:r>
            <a:r>
              <a:rPr lang="en-US" dirty="0" smtClean="0">
                <a:latin typeface="Geared Slab" pitchFamily="2" charset="0"/>
                <a:ea typeface="Geared Slab" pitchFamily="2" charset="0"/>
              </a:rPr>
              <a:t>job creation, and </a:t>
            </a:r>
            <a:r>
              <a:rPr lang="en-US" dirty="0" smtClean="0">
                <a:latin typeface="Geared Slab" pitchFamily="2" charset="0"/>
                <a:ea typeface="Geared Slab" pitchFamily="2" charset="0"/>
              </a:rPr>
              <a:t>protecting our rights and values.  In 2013, we continued to deliver on that promise. </a:t>
            </a:r>
            <a:endParaRPr lang="en-US" dirty="0" smtClean="0">
              <a:latin typeface="Geared Slab" pitchFamily="2" charset="0"/>
              <a:ea typeface="Geared Slab" pitchFamily="2" charset="0"/>
            </a:endParaRPr>
          </a:p>
          <a:p>
            <a:r>
              <a:rPr lang="en-US" dirty="0" smtClean="0">
                <a:latin typeface="Geared Slab" pitchFamily="2" charset="0"/>
                <a:ea typeface="Geared Slab" pitchFamily="2" charset="0"/>
              </a:rPr>
              <a:t>The ‘We Dare Defend Our Rights’ legislative agenda has successfully shielded Alabama from the liberal policies of President Obama and the ever-encroaching federal government</a:t>
            </a:r>
            <a:r>
              <a:rPr lang="en-US" dirty="0" smtClean="0">
                <a:latin typeface="Geared Slab" pitchFamily="2" charset="0"/>
                <a:ea typeface="Geared Slab" pitchFamily="2" charset="0"/>
              </a:rPr>
              <a:t>.</a:t>
            </a:r>
          </a:p>
          <a:p>
            <a:r>
              <a:rPr lang="en-US" dirty="0" smtClean="0">
                <a:latin typeface="Geared Slab" pitchFamily="2" charset="0"/>
                <a:ea typeface="Geared Slab" pitchFamily="2" charset="0"/>
              </a:rPr>
              <a:t>We continued to make Alabama an attractive place for business by cutting the red-tape and focusing on job creation.  Resulting in lower unemployment and more Alabamians working across the state. </a:t>
            </a:r>
            <a:endParaRPr lang="en-US" dirty="0" smtClean="0">
              <a:latin typeface="Geared Slab" pitchFamily="2" charset="0"/>
              <a:ea typeface="Geared Slab" pitchFamily="2" charset="0"/>
            </a:endParaRPr>
          </a:p>
          <a:p>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62800" y="4801264"/>
            <a:ext cx="1070609" cy="1309976"/>
          </a:xfrm>
          <a:prstGeom prst="rect">
            <a:avLst/>
          </a:prstGeom>
        </p:spPr>
      </p:pic>
    </p:spTree>
    <p:extLst>
      <p:ext uri="{BB962C8B-B14F-4D97-AF65-F5344CB8AC3E}">
        <p14:creationId xmlns:p14="http://schemas.microsoft.com/office/powerpoint/2010/main" val="631657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6781800" cy="914400"/>
          </a:xfrm>
        </p:spPr>
        <p:txBody>
          <a:bodyPr>
            <a:normAutofit fontScale="90000"/>
          </a:bodyPr>
          <a:lstStyle/>
          <a:p>
            <a:r>
              <a:rPr lang="en-US" dirty="0" smtClean="0">
                <a:latin typeface="Geared Slab" pitchFamily="2" charset="0"/>
                <a:ea typeface="Geared Slab" pitchFamily="2" charset="0"/>
              </a:rPr>
              <a:t>Daring to Defend Your Rights</a:t>
            </a:r>
            <a:endParaRPr lang="en-US" dirty="0">
              <a:latin typeface="Geared Slab" pitchFamily="2" charset="0"/>
              <a:ea typeface="Geared Slab" pitchFamily="2"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2"/>
          <p:cNvSpPr txBox="1">
            <a:spLocks/>
          </p:cNvSpPr>
          <p:nvPr/>
        </p:nvSpPr>
        <p:spPr>
          <a:xfrm>
            <a:off x="762000" y="1219200"/>
            <a:ext cx="7543800" cy="4724400"/>
          </a:xfrm>
          <a:prstGeom prst="rect">
            <a:avLst/>
          </a:prstGeom>
        </p:spPr>
        <p:txBody>
          <a:bodyPr vert="horz" lIns="91440" tIns="45720" rIns="91440" bIns="45720" rtlCol="0" anchor="ctr" anchorCtr="0">
            <a:normAutofit/>
          </a:bodyPr>
          <a:lst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marL="0" indent="0">
              <a:buNone/>
            </a:pPr>
            <a:r>
              <a:rPr lang="en-US" b="1" dirty="0" smtClean="0">
                <a:latin typeface="Geared Slab" pitchFamily="2" charset="0"/>
                <a:ea typeface="Geared Slab" pitchFamily="2" charset="0"/>
              </a:rPr>
              <a:t>THE RIGHT TO BEAR ARMS</a:t>
            </a:r>
          </a:p>
          <a:p>
            <a:r>
              <a:rPr lang="en-US" dirty="0" smtClean="0">
                <a:latin typeface="Geared Slab" pitchFamily="2" charset="0"/>
                <a:ea typeface="Geared Slab" pitchFamily="2" charset="0"/>
              </a:rPr>
              <a:t>To fend off President Obama’s full frontal attack on our 2</a:t>
            </a:r>
            <a:r>
              <a:rPr lang="en-US" baseline="30000" dirty="0" smtClean="0">
                <a:latin typeface="Geared Slab" pitchFamily="2" charset="0"/>
                <a:ea typeface="Geared Slab" pitchFamily="2" charset="0"/>
              </a:rPr>
              <a:t>nd</a:t>
            </a:r>
            <a:r>
              <a:rPr lang="en-US" dirty="0" smtClean="0">
                <a:latin typeface="Geared Slab" pitchFamily="2" charset="0"/>
                <a:ea typeface="Geared Slab" pitchFamily="2" charset="0"/>
              </a:rPr>
              <a:t> amendment rights, we passed some of </a:t>
            </a:r>
            <a:r>
              <a:rPr lang="en-US" b="1" u="sng" dirty="0" smtClean="0">
                <a:latin typeface="Geared Slab" pitchFamily="2" charset="0"/>
                <a:ea typeface="Geared Slab" pitchFamily="2" charset="0"/>
              </a:rPr>
              <a:t>the strongest gun rights protections in the country</a:t>
            </a:r>
            <a:r>
              <a:rPr lang="en-US" dirty="0" smtClean="0">
                <a:latin typeface="Geared Slab" pitchFamily="2" charset="0"/>
                <a:ea typeface="Geared Slab" pitchFamily="2" charset="0"/>
              </a:rPr>
              <a:t>.</a:t>
            </a:r>
          </a:p>
          <a:p>
            <a:r>
              <a:rPr lang="en-US" dirty="0" smtClean="0">
                <a:latin typeface="Geared Slab" pitchFamily="2" charset="0"/>
                <a:ea typeface="Geared Slab" pitchFamily="2" charset="0"/>
              </a:rPr>
              <a:t>Our omnibus gun bill ensures Alabamians have the right to protect themselves while also ensuring public safety concerns are addressed. </a:t>
            </a:r>
          </a:p>
          <a:p>
            <a:r>
              <a:rPr lang="en-US" dirty="0" smtClean="0">
                <a:latin typeface="Geared Slab" pitchFamily="2" charset="0"/>
                <a:ea typeface="Geared Slab" pitchFamily="2" charset="0"/>
              </a:rPr>
              <a:t>The Alabama Firearms Protection Amendment requires future courts to use strict judicial scrutiny in evaluating state laws that infringe on the right to keep and bear arms.</a:t>
            </a:r>
          </a:p>
          <a:p>
            <a:pPr marL="0" indent="0">
              <a:buNone/>
            </a:pPr>
            <a:endParaRPr lang="en-US" dirty="0" smtClean="0">
              <a:latin typeface="Geared Slab" pitchFamily="2" charset="0"/>
              <a:ea typeface="Geared Slab" pitchFamily="2" charset="0"/>
            </a:endParaRPr>
          </a:p>
        </p:txBody>
      </p:sp>
    </p:spTree>
    <p:extLst>
      <p:ext uri="{BB962C8B-B14F-4D97-AF65-F5344CB8AC3E}">
        <p14:creationId xmlns:p14="http://schemas.microsoft.com/office/powerpoint/2010/main" val="160933220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6781800" cy="914400"/>
          </a:xfrm>
        </p:spPr>
        <p:txBody>
          <a:bodyPr>
            <a:normAutofit fontScale="90000"/>
          </a:bodyPr>
          <a:lstStyle/>
          <a:p>
            <a:r>
              <a:rPr lang="en-US" dirty="0" smtClean="0">
                <a:latin typeface="Geared Slab" pitchFamily="2" charset="0"/>
                <a:ea typeface="Geared Slab" pitchFamily="2" charset="0"/>
              </a:rPr>
              <a:t>Daring to Defend Your Rights</a:t>
            </a:r>
            <a:endParaRPr lang="en-US" dirty="0">
              <a:latin typeface="Geared Slab" pitchFamily="2" charset="0"/>
              <a:ea typeface="Geared Slab" pitchFamily="2" charset="0"/>
            </a:endParaRPr>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Content Placeholder 2"/>
          <p:cNvSpPr txBox="1">
            <a:spLocks/>
          </p:cNvSpPr>
          <p:nvPr/>
        </p:nvSpPr>
        <p:spPr>
          <a:xfrm>
            <a:off x="762000" y="1219200"/>
            <a:ext cx="7543800" cy="4724400"/>
          </a:xfrm>
          <a:prstGeom prst="rect">
            <a:avLst/>
          </a:prstGeom>
        </p:spPr>
        <p:txBody>
          <a:bodyPr vert="horz" lIns="91440" tIns="45720" rIns="91440" bIns="45720" rtlCol="0" anchor="ctr" anchorCtr="0">
            <a:normAutofit/>
          </a:bodyPr>
          <a:lst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a:lstStyle>
          <a:p>
            <a:pPr marL="0" indent="0">
              <a:buNone/>
            </a:pPr>
            <a:r>
              <a:rPr lang="en-US" b="1" dirty="0" smtClean="0">
                <a:latin typeface="Geared Slab" pitchFamily="2" charset="0"/>
                <a:ea typeface="Geared Slab" pitchFamily="2" charset="0"/>
              </a:rPr>
              <a:t>THE RIGHT TO LIFE</a:t>
            </a:r>
          </a:p>
          <a:p>
            <a:r>
              <a:rPr lang="en-US" dirty="0" smtClean="0">
                <a:latin typeface="Geared Slab" pitchFamily="2" charset="0"/>
                <a:ea typeface="Geared Slab" pitchFamily="2" charset="0"/>
              </a:rPr>
              <a:t>Since the U.S. Supreme Court unfortunately allows abortion to remain legal, we passed legislation to protect the health and safety of women while defending the rights of the unborn. </a:t>
            </a:r>
          </a:p>
          <a:p>
            <a:r>
              <a:rPr lang="en-US" dirty="0" smtClean="0">
                <a:latin typeface="Geared Slab" pitchFamily="2" charset="0"/>
                <a:ea typeface="Geared Slab" pitchFamily="2" charset="0"/>
              </a:rPr>
              <a:t>For far too long, Alabama has had more health regulations in place to protect your cat or dog at a vet clinic than it does for a woman receiving an abortion – the Women’s Health and Safety Act corrects that shameful disparity.</a:t>
            </a:r>
          </a:p>
          <a:p>
            <a:pPr marL="0" indent="0">
              <a:buNone/>
            </a:pPr>
            <a:endParaRPr lang="en-US" dirty="0" smtClean="0">
              <a:latin typeface="Geared Slab" pitchFamily="2" charset="0"/>
              <a:ea typeface="Geared Slab" pitchFamily="2" charset="0"/>
            </a:endParaRPr>
          </a:p>
        </p:txBody>
      </p:sp>
    </p:spTree>
    <p:extLst>
      <p:ext uri="{BB962C8B-B14F-4D97-AF65-F5344CB8AC3E}">
        <p14:creationId xmlns:p14="http://schemas.microsoft.com/office/powerpoint/2010/main" val="37928249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ared Slab" pitchFamily="2" charset="0"/>
                <a:ea typeface="Geared Slab" pitchFamily="2" charset="0"/>
              </a:rPr>
              <a:t>Promise Kept	</a:t>
            </a:r>
            <a:endParaRPr lang="en-US" dirty="0">
              <a:latin typeface="Geared Slab" pitchFamily="2" charset="0"/>
              <a:ea typeface="Geared Slab" pitchFamily="2" charset="0"/>
            </a:endParaRPr>
          </a:p>
        </p:txBody>
      </p:sp>
      <p:sp>
        <p:nvSpPr>
          <p:cNvPr id="3" name="Content Placeholder 2"/>
          <p:cNvSpPr>
            <a:spLocks noGrp="1"/>
          </p:cNvSpPr>
          <p:nvPr>
            <p:ph idx="1"/>
          </p:nvPr>
        </p:nvSpPr>
        <p:spPr/>
        <p:txBody>
          <a:bodyPr/>
          <a:lstStyle/>
          <a:p>
            <a:r>
              <a:rPr lang="en-US" dirty="0" smtClean="0">
                <a:latin typeface="Geared Slab" pitchFamily="2" charset="0"/>
                <a:ea typeface="Geared Slab" pitchFamily="2" charset="0"/>
              </a:rPr>
              <a:t>We promised to repay the $437 million borrowed from the Alabama Trust Fund and we kept our promise passing legislation to guarantee repayment in a timely manner.</a:t>
            </a:r>
          </a:p>
          <a:p>
            <a:r>
              <a:rPr lang="en-US" dirty="0" smtClean="0">
                <a:latin typeface="Geared Slab" pitchFamily="2" charset="0"/>
                <a:ea typeface="Geared Slab" pitchFamily="2" charset="0"/>
              </a:rPr>
              <a:t>The People’s Trust Act was the </a:t>
            </a:r>
            <a:r>
              <a:rPr lang="en-US" b="1" u="sng" dirty="0" smtClean="0">
                <a:latin typeface="Geared Slab" pitchFamily="2" charset="0"/>
                <a:ea typeface="Geared Slab" pitchFamily="2" charset="0"/>
              </a:rPr>
              <a:t>first bill passed in the House </a:t>
            </a:r>
            <a:r>
              <a:rPr lang="en-US" dirty="0" smtClean="0">
                <a:latin typeface="Geared Slab" pitchFamily="2" charset="0"/>
                <a:ea typeface="Geared Slab" pitchFamily="2" charset="0"/>
              </a:rPr>
              <a:t>and the </a:t>
            </a:r>
            <a:r>
              <a:rPr lang="en-US" b="1" u="sng" dirty="0" smtClean="0">
                <a:latin typeface="Geared Slab" pitchFamily="2" charset="0"/>
                <a:ea typeface="Geared Slab" pitchFamily="2" charset="0"/>
              </a:rPr>
              <a:t>first bill signed by the Governor</a:t>
            </a:r>
            <a:r>
              <a:rPr lang="en-US" dirty="0" smtClean="0">
                <a:latin typeface="Geared Slab" pitchFamily="2" charset="0"/>
                <a:ea typeface="Geared Slab" pitchFamily="2" charset="0"/>
              </a:rPr>
              <a:t>.</a:t>
            </a:r>
            <a:endParaRPr lang="en-US" dirty="0">
              <a:latin typeface="Geared Slab" pitchFamily="2" charset="0"/>
              <a:ea typeface="Geared Slab" pitchFamily="2"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155413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ared Slab" pitchFamily="2" charset="0"/>
                <a:ea typeface="Geared Slab" pitchFamily="2" charset="0"/>
              </a:rPr>
              <a:t>Fiscal Responsibility</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685800"/>
            <a:ext cx="7543800" cy="4343400"/>
          </a:xfrm>
        </p:spPr>
        <p:txBody>
          <a:bodyPr>
            <a:normAutofit fontScale="85000" lnSpcReduction="20000"/>
          </a:bodyPr>
          <a:lstStyle/>
          <a:p>
            <a:pPr marL="0" indent="0">
              <a:buNone/>
            </a:pPr>
            <a:r>
              <a:rPr lang="en-US" sz="3300" dirty="0" smtClean="0">
                <a:latin typeface="Geared Slab" pitchFamily="2" charset="0"/>
                <a:ea typeface="Geared Slab" pitchFamily="2" charset="0"/>
              </a:rPr>
              <a:t>We passed conservative, fiscally responsible budgets that ensure Alabama lives within its means.</a:t>
            </a:r>
          </a:p>
          <a:p>
            <a:pPr marL="0" indent="0">
              <a:buNone/>
            </a:pPr>
            <a:endParaRPr lang="en-US" dirty="0" smtClean="0">
              <a:latin typeface="Geared Slab" pitchFamily="2" charset="0"/>
              <a:ea typeface="Geared Slab" pitchFamily="2" charset="0"/>
            </a:endParaRPr>
          </a:p>
          <a:p>
            <a:pPr marL="0" indent="0">
              <a:buNone/>
            </a:pPr>
            <a:r>
              <a:rPr lang="en-US" b="1" dirty="0" smtClean="0">
                <a:latin typeface="Geared Slab" pitchFamily="2" charset="0"/>
                <a:ea typeface="Geared Slab" pitchFamily="2" charset="0"/>
              </a:rPr>
              <a:t>Education Trust Fund</a:t>
            </a:r>
          </a:p>
          <a:p>
            <a:r>
              <a:rPr lang="en-US" dirty="0" smtClean="0">
                <a:latin typeface="Geared Slab" pitchFamily="2" charset="0"/>
                <a:ea typeface="Geared Slab" pitchFamily="2" charset="0"/>
              </a:rPr>
              <a:t>Investing in education is a continued priority. </a:t>
            </a:r>
          </a:p>
          <a:p>
            <a:r>
              <a:rPr lang="en-US" dirty="0" smtClean="0">
                <a:latin typeface="Geared Slab" pitchFamily="2" charset="0"/>
                <a:ea typeface="Geared Slab" pitchFamily="2" charset="0"/>
              </a:rPr>
              <a:t>This year’s ETF budget protects funding for K-12 education programs while also giving teachers a deserved 2% pay raise in addition to liability insurance.</a:t>
            </a:r>
          </a:p>
          <a:p>
            <a:pPr marL="0" indent="0">
              <a:buNone/>
            </a:pPr>
            <a:endParaRPr lang="en-US" dirty="0" smtClean="0">
              <a:latin typeface="Geared Slab" pitchFamily="2" charset="0"/>
              <a:ea typeface="Geared Slab" pitchFamily="2" charset="0"/>
            </a:endParaRPr>
          </a:p>
          <a:p>
            <a:pPr marL="0" indent="0">
              <a:buNone/>
            </a:pPr>
            <a:r>
              <a:rPr lang="en-US" b="1" dirty="0" smtClean="0">
                <a:latin typeface="Geared Slab" pitchFamily="2" charset="0"/>
                <a:ea typeface="Geared Slab" pitchFamily="2" charset="0"/>
              </a:rPr>
              <a:t>General Fund</a:t>
            </a:r>
          </a:p>
          <a:p>
            <a:r>
              <a:rPr lang="en-US" dirty="0" smtClean="0">
                <a:latin typeface="Geared Slab" pitchFamily="2" charset="0"/>
                <a:ea typeface="Geared Slab" pitchFamily="2" charset="0"/>
              </a:rPr>
              <a:t>We ensured that essential services were adequately funded all while reducing funding for the Legislature by nearly $1.7 million.</a:t>
            </a:r>
          </a:p>
          <a:p>
            <a:r>
              <a:rPr lang="en-US" dirty="0" smtClean="0">
                <a:latin typeface="Geared Slab" pitchFamily="2" charset="0"/>
                <a:ea typeface="Geared Slab" pitchFamily="2" charset="0"/>
              </a:rPr>
              <a:t>Most state agencies were level funded and the budget also includes the first installment toward repaying money borrowed from the Alabama Trust Fund last September.</a:t>
            </a: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913511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848600" cy="914400"/>
          </a:xfrm>
        </p:spPr>
        <p:txBody>
          <a:bodyPr>
            <a:normAutofit/>
          </a:bodyPr>
          <a:lstStyle/>
          <a:p>
            <a:r>
              <a:rPr lang="en-US" dirty="0" smtClean="0">
                <a:latin typeface="Geared Slab" pitchFamily="2" charset="0"/>
                <a:ea typeface="Geared Slab" pitchFamily="2" charset="0"/>
              </a:rPr>
              <a:t>Improving Educational Outcomes</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1371600"/>
            <a:ext cx="7543800" cy="4739754"/>
          </a:xfrm>
        </p:spPr>
        <p:txBody>
          <a:bodyPr>
            <a:normAutofit/>
          </a:bodyPr>
          <a:lstStyle/>
          <a:p>
            <a:pPr marL="0" indent="0">
              <a:buNone/>
            </a:pPr>
            <a:r>
              <a:rPr lang="en-US" b="1" dirty="0" smtClean="0">
                <a:latin typeface="Geared Slab" pitchFamily="2" charset="0"/>
                <a:ea typeface="Geared Slab" pitchFamily="2" charset="0"/>
              </a:rPr>
              <a:t>The Alabama Accountability Act</a:t>
            </a:r>
          </a:p>
          <a:p>
            <a:r>
              <a:rPr lang="en-US" dirty="0" smtClean="0">
                <a:latin typeface="Geared Slab" pitchFamily="2" charset="0"/>
                <a:ea typeface="Geared Slab" pitchFamily="2" charset="0"/>
              </a:rPr>
              <a:t>There is no more important constituency than our children, and parents, not zip codes should make decisions about their children’s education.</a:t>
            </a:r>
          </a:p>
          <a:p>
            <a:r>
              <a:rPr lang="en-US" dirty="0" smtClean="0">
                <a:latin typeface="Geared Slab" pitchFamily="2" charset="0"/>
                <a:ea typeface="Geared Slab" pitchFamily="2" charset="0"/>
              </a:rPr>
              <a:t>Through tax credits and a scholarship program </a:t>
            </a:r>
            <a:r>
              <a:rPr lang="en-US" b="1" u="sng" dirty="0" smtClean="0">
                <a:latin typeface="Geared Slab" pitchFamily="2" charset="0"/>
                <a:ea typeface="Geared Slab" pitchFamily="2" charset="0"/>
              </a:rPr>
              <a:t>we have brought school choice to Alabama</a:t>
            </a:r>
            <a:r>
              <a:rPr lang="en-US" dirty="0" smtClean="0">
                <a:latin typeface="Geared Slab" pitchFamily="2" charset="0"/>
                <a:ea typeface="Geared Slab" pitchFamily="2" charset="0"/>
              </a:rPr>
              <a:t>. </a:t>
            </a:r>
          </a:p>
          <a:p>
            <a:r>
              <a:rPr lang="en-US" dirty="0" smtClean="0">
                <a:latin typeface="Geared Slab" pitchFamily="2" charset="0"/>
                <a:ea typeface="Geared Slab" pitchFamily="2" charset="0"/>
              </a:rPr>
              <a:t>Families and children now have more educational options than ever before. </a:t>
            </a:r>
          </a:p>
          <a:p>
            <a:pPr marL="0" indent="0">
              <a:buNone/>
            </a:pPr>
            <a:endParaRPr lang="en-US" dirty="0" smtClean="0">
              <a:latin typeface="Geared Slab" pitchFamily="2" charset="0"/>
              <a:ea typeface="Geared Slab" pitchFamily="2"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02155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381000"/>
            <a:ext cx="7848600" cy="914400"/>
          </a:xfrm>
        </p:spPr>
        <p:txBody>
          <a:bodyPr>
            <a:normAutofit/>
          </a:bodyPr>
          <a:lstStyle/>
          <a:p>
            <a:r>
              <a:rPr lang="en-US" dirty="0" smtClean="0">
                <a:latin typeface="Geared Slab" pitchFamily="2" charset="0"/>
                <a:ea typeface="Geared Slab" pitchFamily="2" charset="0"/>
              </a:rPr>
              <a:t>Improving Educational Outcomes</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1371600"/>
            <a:ext cx="7543800" cy="4739754"/>
          </a:xfrm>
        </p:spPr>
        <p:txBody>
          <a:bodyPr>
            <a:normAutofit fontScale="92500" lnSpcReduction="10000"/>
          </a:bodyPr>
          <a:lstStyle/>
          <a:p>
            <a:pPr marL="0" indent="0">
              <a:buNone/>
            </a:pPr>
            <a:r>
              <a:rPr lang="en-US" sz="2600" b="1" dirty="0">
                <a:latin typeface="Geared Slab" pitchFamily="2" charset="0"/>
                <a:ea typeface="Geared Slab" pitchFamily="2" charset="0"/>
              </a:rPr>
              <a:t>Protecting Alabama Schoolchildren</a:t>
            </a:r>
          </a:p>
          <a:p>
            <a:r>
              <a:rPr lang="en-US" dirty="0">
                <a:latin typeface="Geared Slab" pitchFamily="2" charset="0"/>
                <a:ea typeface="Geared Slab" pitchFamily="2" charset="0"/>
              </a:rPr>
              <a:t>Alabama parents should be confident that their students are safe from the moment they step on the school bus to the moment they arrive home from school. </a:t>
            </a:r>
          </a:p>
          <a:p>
            <a:r>
              <a:rPr lang="en-US" dirty="0">
                <a:latin typeface="Geared Slab" pitchFamily="2" charset="0"/>
                <a:ea typeface="Geared Slab" pitchFamily="2" charset="0"/>
              </a:rPr>
              <a:t>In the wake of the terrible tragedy in Newtown, </a:t>
            </a:r>
            <a:r>
              <a:rPr lang="en-US" dirty="0" smtClean="0">
                <a:latin typeface="Geared Slab" pitchFamily="2" charset="0"/>
                <a:ea typeface="Geared Slab" pitchFamily="2" charset="0"/>
              </a:rPr>
              <a:t>CT, </a:t>
            </a:r>
            <a:r>
              <a:rPr lang="en-US" dirty="0">
                <a:latin typeface="Geared Slab" pitchFamily="2" charset="0"/>
                <a:ea typeface="Geared Slab" pitchFamily="2" charset="0"/>
              </a:rPr>
              <a:t>we made a concerted effort to analyze our school safety measures and make recommendations to ensure Alabama schools are some of the safest in the </a:t>
            </a:r>
            <a:r>
              <a:rPr lang="en-US" dirty="0" smtClean="0">
                <a:latin typeface="Geared Slab" pitchFamily="2" charset="0"/>
                <a:ea typeface="Geared Slab" pitchFamily="2" charset="0"/>
              </a:rPr>
              <a:t>country.</a:t>
            </a:r>
            <a:endParaRPr lang="en-US" dirty="0">
              <a:latin typeface="Geared Slab" pitchFamily="2" charset="0"/>
              <a:ea typeface="Geared Slab" pitchFamily="2" charset="0"/>
            </a:endParaRPr>
          </a:p>
          <a:p>
            <a:pPr lvl="1"/>
            <a:r>
              <a:rPr lang="en-US" sz="1900" u="sng" dirty="0">
                <a:latin typeface="Geared Slab" pitchFamily="2" charset="0"/>
                <a:ea typeface="Geared Slab" pitchFamily="2" charset="0"/>
              </a:rPr>
              <a:t>School Resource Officers</a:t>
            </a:r>
            <a:r>
              <a:rPr lang="en-US" sz="1900" dirty="0">
                <a:latin typeface="Geared Slab" pitchFamily="2" charset="0"/>
                <a:ea typeface="Geared Slab" pitchFamily="2" charset="0"/>
              </a:rPr>
              <a:t>:</a:t>
            </a:r>
            <a:r>
              <a:rPr lang="en-US" sz="1900" u="sng" dirty="0">
                <a:latin typeface="Geared Slab" pitchFamily="2" charset="0"/>
                <a:ea typeface="Geared Slab" pitchFamily="2" charset="0"/>
              </a:rPr>
              <a:t> </a:t>
            </a:r>
            <a:r>
              <a:rPr lang="en-US" sz="1900" dirty="0">
                <a:latin typeface="Geared Slab" pitchFamily="2" charset="0"/>
                <a:ea typeface="Geared Slab" pitchFamily="2" charset="0"/>
              </a:rPr>
              <a:t>Local school systems now have the ability to use education funds, with the approval of the local board of education, to hire armed, APOST-certified school resource </a:t>
            </a:r>
            <a:r>
              <a:rPr lang="en-US" sz="1900" dirty="0" smtClean="0">
                <a:latin typeface="Geared Slab" pitchFamily="2" charset="0"/>
                <a:ea typeface="Geared Slab" pitchFamily="2" charset="0"/>
              </a:rPr>
              <a:t>officers.</a:t>
            </a:r>
            <a:endParaRPr lang="en-US" sz="1900" dirty="0">
              <a:latin typeface="Geared Slab" pitchFamily="2" charset="0"/>
              <a:ea typeface="Geared Slab" pitchFamily="2" charset="0"/>
            </a:endParaRPr>
          </a:p>
          <a:p>
            <a:pPr lvl="1"/>
            <a:r>
              <a:rPr lang="en-US" sz="1900" u="sng" dirty="0">
                <a:latin typeface="Geared Slab" pitchFamily="2" charset="0"/>
                <a:ea typeface="Geared Slab" pitchFamily="2" charset="0"/>
              </a:rPr>
              <a:t>Code Red Drills</a:t>
            </a:r>
            <a:r>
              <a:rPr lang="en-US" sz="1900" dirty="0">
                <a:latin typeface="Geared Slab" pitchFamily="2" charset="0"/>
                <a:ea typeface="Geared Slab" pitchFamily="2" charset="0"/>
              </a:rPr>
              <a:t>: To ensure that students, teachers, and school personnel are prepared for all situations we have added “Code Red” drills to the list of those required to be performed each </a:t>
            </a:r>
            <a:r>
              <a:rPr lang="en-US" sz="1900" dirty="0" smtClean="0">
                <a:latin typeface="Geared Slab" pitchFamily="2" charset="0"/>
                <a:ea typeface="Geared Slab" pitchFamily="2" charset="0"/>
              </a:rPr>
              <a:t>semester.</a:t>
            </a:r>
            <a:endParaRPr lang="en-US" sz="1900" dirty="0">
              <a:latin typeface="Geared Slab" pitchFamily="2" charset="0"/>
              <a:ea typeface="Geared Slab" pitchFamily="2" charset="0"/>
            </a:endParaRPr>
          </a:p>
          <a:p>
            <a:pPr lvl="1"/>
            <a:r>
              <a:rPr lang="en-US" sz="1900" u="sng" dirty="0">
                <a:latin typeface="Geared Slab" pitchFamily="2" charset="0"/>
                <a:ea typeface="Geared Slab" pitchFamily="2" charset="0"/>
              </a:rPr>
              <a:t>School Bus Safety</a:t>
            </a:r>
            <a:r>
              <a:rPr lang="en-US" sz="1900" dirty="0">
                <a:latin typeface="Geared Slab" pitchFamily="2" charset="0"/>
                <a:ea typeface="Geared Slab" pitchFamily="2" charset="0"/>
              </a:rPr>
              <a:t>: It is now a crime for individuals to trespass on school </a:t>
            </a:r>
            <a:br>
              <a:rPr lang="en-US" sz="1900" dirty="0">
                <a:latin typeface="Geared Slab" pitchFamily="2" charset="0"/>
                <a:ea typeface="Geared Slab" pitchFamily="2" charset="0"/>
              </a:rPr>
            </a:br>
            <a:r>
              <a:rPr lang="en-US" sz="1900" dirty="0" smtClean="0">
                <a:latin typeface="Geared Slab" pitchFamily="2" charset="0"/>
                <a:ea typeface="Geared Slab" pitchFamily="2" charset="0"/>
              </a:rPr>
              <a:t>busses </a:t>
            </a:r>
            <a:r>
              <a:rPr lang="en-US" sz="1900" dirty="0">
                <a:latin typeface="Geared Slab" pitchFamily="2" charset="0"/>
                <a:ea typeface="Geared Slab" pitchFamily="2" charset="0"/>
              </a:rPr>
              <a:t>across the state. </a:t>
            </a:r>
          </a:p>
          <a:p>
            <a:pPr marL="0" indent="0">
              <a:buNone/>
            </a:pPr>
            <a:endParaRPr lang="en-US" dirty="0" smtClean="0">
              <a:latin typeface="Geared Slab" pitchFamily="2" charset="0"/>
              <a:ea typeface="Geared Slab" pitchFamily="2" charset="0"/>
            </a:endParaRPr>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74900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eared Slab" pitchFamily="2" charset="0"/>
                <a:ea typeface="Geared Slab" pitchFamily="2" charset="0"/>
              </a:rPr>
              <a:t>Creating Jobs</a:t>
            </a:r>
            <a:endParaRPr lang="en-US" dirty="0">
              <a:latin typeface="Geared Slab" pitchFamily="2" charset="0"/>
              <a:ea typeface="Geared Slab" pitchFamily="2" charset="0"/>
            </a:endParaRPr>
          </a:p>
        </p:txBody>
      </p:sp>
      <p:sp>
        <p:nvSpPr>
          <p:cNvPr id="3" name="Content Placeholder 2"/>
          <p:cNvSpPr>
            <a:spLocks noGrp="1"/>
          </p:cNvSpPr>
          <p:nvPr>
            <p:ph idx="1"/>
          </p:nvPr>
        </p:nvSpPr>
        <p:spPr>
          <a:xfrm>
            <a:off x="762000" y="685800"/>
            <a:ext cx="7543800" cy="4267200"/>
          </a:xfrm>
        </p:spPr>
        <p:txBody>
          <a:bodyPr>
            <a:normAutofit fontScale="92500" lnSpcReduction="10000"/>
          </a:bodyPr>
          <a:lstStyle/>
          <a:p>
            <a:pPr lvl="0"/>
            <a:r>
              <a:rPr lang="en-US" dirty="0">
                <a:latin typeface="Geared Slab" pitchFamily="2" charset="0"/>
                <a:ea typeface="Geared Slab" pitchFamily="2" charset="0"/>
              </a:rPr>
              <a:t>Since Republicans have held the majority the economy has continued to improve, there have been </a:t>
            </a:r>
            <a:r>
              <a:rPr lang="en-US" b="1" u="sng" dirty="0">
                <a:latin typeface="Geared Slab" pitchFamily="2" charset="0"/>
                <a:ea typeface="Geared Slab" pitchFamily="2" charset="0"/>
              </a:rPr>
              <a:t>more than 40,000 new jobs in Alabama since 2011</a:t>
            </a:r>
            <a:r>
              <a:rPr lang="en-US" dirty="0">
                <a:latin typeface="Geared Slab" pitchFamily="2" charset="0"/>
                <a:ea typeface="Geared Slab" pitchFamily="2" charset="0"/>
              </a:rPr>
              <a:t> and several new business have broken ground in the state. </a:t>
            </a:r>
          </a:p>
          <a:p>
            <a:pPr lvl="0"/>
            <a:r>
              <a:rPr lang="en-US" dirty="0">
                <a:latin typeface="Geared Slab" pitchFamily="2" charset="0"/>
                <a:ea typeface="Geared Slab" pitchFamily="2" charset="0"/>
              </a:rPr>
              <a:t>This session, we continued our pro-business, pro-private sector focus by passing important legislation that will open the door for suppliers of the $600 million Airbus assembly plant in Mobile to locate in Alabama.  </a:t>
            </a:r>
          </a:p>
          <a:p>
            <a:pPr lvl="0"/>
            <a:r>
              <a:rPr lang="en-US" dirty="0">
                <a:latin typeface="Geared Slab" pitchFamily="2" charset="0"/>
                <a:ea typeface="Geared Slab" pitchFamily="2" charset="0"/>
              </a:rPr>
              <a:t>We made a strategic investment of several million dollars in career technical training as well as dramatically reducing the red tape requirements on businesses – all to continue creating more jobs for the hardworking people of our state. </a:t>
            </a:r>
          </a:p>
          <a:p>
            <a:pPr lvl="0"/>
            <a:r>
              <a:rPr lang="en-US" dirty="0">
                <a:latin typeface="Geared Slab" pitchFamily="2" charset="0"/>
                <a:ea typeface="Geared Slab" pitchFamily="2" charset="0"/>
              </a:rPr>
              <a:t>Working alongside the Governor we have created an environment that has dropped the unemployment rate to 7.2% statewide.</a:t>
            </a:r>
          </a:p>
          <a:p>
            <a:pPr marL="0" indent="0">
              <a:buNone/>
            </a:pPr>
            <a:endParaRPr lang="en-US"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91400" y="4800600"/>
            <a:ext cx="1072989" cy="13107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82493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183</TotalTime>
  <Words>879</Words>
  <Application>Microsoft Office PowerPoint</Application>
  <PresentationFormat>On-screen Show (4:3)</PresentationFormat>
  <Paragraphs>55</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Newsprint</vt:lpstr>
      <vt:lpstr>The Alabama House Republican Caucus</vt:lpstr>
      <vt:lpstr>Overview</vt:lpstr>
      <vt:lpstr>Daring to Defend Your Rights</vt:lpstr>
      <vt:lpstr>Daring to Defend Your Rights</vt:lpstr>
      <vt:lpstr>Promise Kept </vt:lpstr>
      <vt:lpstr>Fiscal Responsibility</vt:lpstr>
      <vt:lpstr>Improving Educational Outcomes</vt:lpstr>
      <vt:lpstr>Improving Educational Outcomes</vt:lpstr>
      <vt:lpstr>Creating Jobs</vt:lpstr>
      <vt:lpstr>Government Efficiency</vt:lpstr>
      <vt:lpstr>Government Efficiency</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Rachel Adams</dc:creator>
  <cp:lastModifiedBy>Rachel Adams</cp:lastModifiedBy>
  <cp:revision>12</cp:revision>
  <dcterms:created xsi:type="dcterms:W3CDTF">2013-06-10T18:26:44Z</dcterms:created>
  <dcterms:modified xsi:type="dcterms:W3CDTF">2013-06-10T21:33:53Z</dcterms:modified>
</cp:coreProperties>
</file>